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E2B523-2712-414A-9A59-2B916E34CDED}" type="datetimeFigureOut">
              <a:rPr lang="it-IT" smtClean="0"/>
              <a:t>02/11/2014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0C4F35-D2E0-4009-9C73-6B0CD889E112}" type="slidenum">
              <a:rPr lang="it-IT" smtClean="0"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“LUNGO LA STRADA”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INTRODUZIONE AL VANGELO </a:t>
            </a:r>
          </a:p>
          <a:p>
            <a:r>
              <a:rPr lang="it-IT" dirty="0" err="1" smtClean="0"/>
              <a:t>DI</a:t>
            </a:r>
            <a:r>
              <a:rPr lang="it-IT" dirty="0" smtClean="0"/>
              <a:t> MARCO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Il vangelo di Marco è la storia di una conversione, di una illuminazione e di una vicenda personale: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Non si può rispondere alla domanda: Chi è Gesù se non si è suoi discepoli.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Contenuto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Tre tematiche di fondo del vangelo:</a:t>
            </a:r>
          </a:p>
          <a:p>
            <a:pPr marL="514350" indent="-514350">
              <a:buAutoNum type="alphaLcParenR"/>
            </a:pPr>
            <a:r>
              <a:rPr lang="it-IT" i="1" dirty="0" smtClean="0"/>
              <a:t>Il titolo </a:t>
            </a:r>
            <a:r>
              <a:rPr lang="it-IT" dirty="0" smtClean="0"/>
              <a:t>1,1</a:t>
            </a:r>
          </a:p>
          <a:p>
            <a:pPr marL="514350" indent="-514350">
              <a:buAutoNum type="alphaLcParenR"/>
            </a:pPr>
            <a:r>
              <a:rPr lang="it-IT" i="1" dirty="0" smtClean="0"/>
              <a:t>La via  e la sequela</a:t>
            </a:r>
            <a:r>
              <a:rPr lang="it-IT" dirty="0" smtClean="0"/>
              <a:t>: 8,27-30: 9,33-34;10,17.32.52; 15,39 (la sequela: 8,34; 10,21;10,30)</a:t>
            </a:r>
          </a:p>
          <a:p>
            <a:pPr marL="514350" indent="-514350">
              <a:buAutoNum type="alphaLcParenR"/>
            </a:pPr>
            <a:r>
              <a:rPr lang="it-IT" i="1" dirty="0" smtClean="0"/>
              <a:t>Il segreto messianico</a:t>
            </a:r>
            <a:r>
              <a:rPr lang="it-IT" dirty="0" smtClean="0"/>
              <a:t>: 1,34; 1,44-45; 3,11-12; 5,37-43; 7,33-36; 8,23-26; 8,30; 9,9.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Dal Giordano a Cesarea di Filippo</a:t>
            </a:r>
            <a:br>
              <a:rPr lang="it-IT" dirty="0" smtClean="0"/>
            </a:br>
            <a:r>
              <a:rPr lang="it-IT" dirty="0" smtClean="0"/>
              <a:t>1,1-8,30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b="1" dirty="0" smtClean="0"/>
              <a:t>TRE ARCHI NARRATIVI</a:t>
            </a:r>
            <a:endParaRPr lang="it-IT" dirty="0" smtClean="0"/>
          </a:p>
          <a:p>
            <a:pPr>
              <a:buNone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b="1" u="sng" dirty="0" smtClean="0"/>
              <a:t>CAFARNAO (1,1-3,6)</a:t>
            </a:r>
          </a:p>
          <a:p>
            <a:pPr marL="514350" indent="-514350">
              <a:buAutoNum type="alphaLcParenR"/>
            </a:pPr>
            <a:r>
              <a:rPr lang="it-IT" dirty="0" smtClean="0"/>
              <a:t>Trilogia introduttiva</a:t>
            </a:r>
          </a:p>
          <a:p>
            <a:pPr marL="514350" indent="-514350">
              <a:buNone/>
            </a:pPr>
            <a:endParaRPr lang="it-IT" dirty="0" smtClean="0"/>
          </a:p>
          <a:p>
            <a:pPr marL="514350" indent="-514350">
              <a:buNone/>
            </a:pPr>
            <a:r>
              <a:rPr lang="it-IT" dirty="0" smtClean="0"/>
              <a:t>b) Pr</a:t>
            </a:r>
            <a:r>
              <a:rPr lang="it-IT" dirty="0" smtClean="0"/>
              <a:t>ima predica di Gesù   </a:t>
            </a:r>
          </a:p>
          <a:p>
            <a:pPr marL="514350" indent="-514350"/>
            <a:r>
              <a:rPr lang="it-IT" dirty="0" smtClean="0"/>
              <a:t>Pienezza del tempo</a:t>
            </a:r>
          </a:p>
          <a:p>
            <a:pPr marL="514350" indent="-514350"/>
            <a:r>
              <a:rPr lang="it-IT" dirty="0" smtClean="0"/>
              <a:t>Regno/ sovranità di Dio</a:t>
            </a:r>
          </a:p>
          <a:p>
            <a:pPr marL="514350" indent="-514350"/>
            <a:r>
              <a:rPr lang="it-IT" dirty="0" smtClean="0"/>
              <a:t>Conversione</a:t>
            </a:r>
          </a:p>
          <a:p>
            <a:pPr marL="514350" indent="-514350"/>
            <a:r>
              <a:rPr lang="it-IT" dirty="0" smtClean="0"/>
              <a:t>Credere al vangelo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c) La giornata di </a:t>
            </a:r>
            <a:r>
              <a:rPr lang="it-IT" dirty="0" err="1" smtClean="0"/>
              <a:t>Cafarnao</a:t>
            </a:r>
            <a:endParaRPr lang="it-IT" dirty="0"/>
          </a:p>
          <a:p>
            <a:pPr>
              <a:buNone/>
            </a:pPr>
            <a:r>
              <a:rPr lang="it-IT" dirty="0" smtClean="0"/>
              <a:t>Dibattiti e polemiche</a:t>
            </a:r>
          </a:p>
          <a:p>
            <a:pPr>
              <a:buNone/>
            </a:pPr>
            <a:r>
              <a:rPr lang="it-IT" dirty="0" smtClean="0"/>
              <a:t>Accecamento finale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2. </a:t>
            </a:r>
            <a:r>
              <a:rPr lang="it-IT" b="1" dirty="0" smtClean="0"/>
              <a:t>Sul Lago di Tiberiade</a:t>
            </a:r>
          </a:p>
          <a:p>
            <a:pPr>
              <a:buFontTx/>
              <a:buChar char="-"/>
            </a:pPr>
            <a:r>
              <a:rPr lang="it-IT" dirty="0" smtClean="0"/>
              <a:t>La famiglia di Gesù e i</a:t>
            </a:r>
            <a:r>
              <a:rPr lang="it-IT" dirty="0" smtClean="0"/>
              <a:t> discepoli </a:t>
            </a:r>
            <a:r>
              <a:rPr lang="it-IT" dirty="0" smtClean="0"/>
              <a:t>3,7-12 3; 3,13-19</a:t>
            </a:r>
          </a:p>
          <a:p>
            <a:pPr>
              <a:buFontTx/>
              <a:buChar char="-"/>
            </a:pPr>
            <a:r>
              <a:rPr lang="it-IT" dirty="0" smtClean="0"/>
              <a:t>Le parabole (cap.4)</a:t>
            </a:r>
          </a:p>
          <a:p>
            <a:pPr>
              <a:buFontTx/>
              <a:buChar char="-"/>
            </a:pPr>
            <a:r>
              <a:rPr lang="it-IT" dirty="0" smtClean="0"/>
              <a:t>Accecamento finale: a Nazareth (6,1-6)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3. </a:t>
            </a:r>
            <a:r>
              <a:rPr lang="it-IT" b="1" dirty="0" smtClean="0"/>
              <a:t>Simbolo dei pani</a:t>
            </a:r>
          </a:p>
          <a:p>
            <a:pPr>
              <a:buFontTx/>
              <a:buChar char="-"/>
            </a:pPr>
            <a:r>
              <a:rPr lang="it-IT" dirty="0" smtClean="0"/>
              <a:t>Le due narrazioni (6,33-44  e 8,1-9)</a:t>
            </a:r>
          </a:p>
          <a:p>
            <a:pPr>
              <a:buFontTx/>
              <a:buChar char="-"/>
            </a:pPr>
            <a:r>
              <a:rPr lang="it-IT" dirty="0" smtClean="0"/>
              <a:t>Accecamento (8,14-21)</a:t>
            </a:r>
          </a:p>
          <a:p>
            <a:pPr>
              <a:buFontTx/>
              <a:buChar char="-"/>
            </a:pPr>
            <a:r>
              <a:rPr lang="it-IT" dirty="0" smtClean="0"/>
              <a:t>Le due guarigioni 7,31-37 e  8,22-26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Da Cesarea di Filippo  a Gerusalemme</a:t>
            </a:r>
            <a:br>
              <a:rPr lang="it-IT" dirty="0" smtClean="0"/>
            </a:br>
            <a:r>
              <a:rPr lang="it-IT" dirty="0" smtClean="0"/>
              <a:t>8,27-16,8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t-IT" b="1" dirty="0" smtClean="0"/>
              <a:t>Cesarea di Filippo</a:t>
            </a:r>
            <a:r>
              <a:rPr lang="it-IT" dirty="0" smtClean="0"/>
              <a:t>: </a:t>
            </a:r>
          </a:p>
          <a:p>
            <a:pPr marL="514350" indent="-514350">
              <a:buFontTx/>
              <a:buChar char="-"/>
            </a:pPr>
            <a:r>
              <a:rPr lang="it-IT" dirty="0" smtClean="0"/>
              <a:t>Professione di fede</a:t>
            </a:r>
          </a:p>
          <a:p>
            <a:pPr marL="514350" indent="-514350">
              <a:buFontTx/>
              <a:buChar char="-"/>
            </a:pPr>
            <a:r>
              <a:rPr lang="it-IT" dirty="0" smtClean="0"/>
              <a:t>Annunci della passione e catechesi</a:t>
            </a:r>
          </a:p>
          <a:p>
            <a:pPr marL="514350" indent="-514350">
              <a:buFontTx/>
              <a:buChar char="-"/>
            </a:pPr>
            <a:r>
              <a:rPr lang="it-IT" dirty="0" smtClean="0"/>
              <a:t>La sequela 10,17-31 (distacco dalle ricchezze)</a:t>
            </a:r>
          </a:p>
          <a:p>
            <a:pPr marL="514350" indent="-514350">
              <a:buNone/>
            </a:pPr>
            <a:r>
              <a:rPr lang="it-IT" dirty="0"/>
              <a:t>	</a:t>
            </a:r>
            <a:r>
              <a:rPr lang="it-IT" dirty="0" smtClean="0"/>
              <a:t>e il bambino come </a:t>
            </a:r>
            <a:r>
              <a:rPr lang="it-IT" dirty="0" err="1" smtClean="0"/>
              <a:t>modellon</a:t>
            </a:r>
            <a:r>
              <a:rPr lang="it-IT" dirty="0" smtClean="0"/>
              <a:t> (10,13-16)</a:t>
            </a:r>
          </a:p>
          <a:p>
            <a:pPr marL="514350" indent="-514350">
              <a:buFontTx/>
              <a:buChar char="-"/>
            </a:pPr>
            <a:r>
              <a:rPr lang="it-IT" dirty="0" smtClean="0"/>
              <a:t>Duplice illuminazione  (9,2-8; </a:t>
            </a:r>
            <a:r>
              <a:rPr lang="it-IT" dirty="0" err="1" smtClean="0"/>
              <a:t>Bartimeo</a:t>
            </a:r>
            <a:r>
              <a:rPr lang="it-IT" dirty="0" smtClean="0"/>
              <a:t> 10,46-52)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2</a:t>
            </a:r>
            <a:r>
              <a:rPr lang="it-IT" b="1" dirty="0" smtClean="0"/>
              <a:t>. Gerusalemme </a:t>
            </a:r>
            <a:r>
              <a:rPr lang="it-IT" dirty="0" smtClean="0"/>
              <a:t>(11,1-16,8)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Il nuovo tempio come filo conduttore: </a:t>
            </a:r>
          </a:p>
          <a:p>
            <a:pPr>
              <a:buNone/>
            </a:pPr>
            <a:r>
              <a:rPr lang="it-IT" dirty="0" smtClean="0"/>
              <a:t>11,15-19;13,1-4; 14,58; 15,29; 15,30-39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ILLUMINAZIONE UNIVERSALE</a:t>
            </a:r>
            <a:br>
              <a:rPr lang="it-IT" b="1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Gesù è il Figlio </a:t>
            </a:r>
            <a:r>
              <a:rPr lang="it-IT" b="1" dirty="0" smtClean="0"/>
              <a:t>l’Amato</a:t>
            </a:r>
            <a:r>
              <a:rPr lang="it-IT" dirty="0" smtClean="0"/>
              <a:t>: </a:t>
            </a:r>
          </a:p>
          <a:p>
            <a:pPr>
              <a:buNone/>
            </a:pPr>
            <a:r>
              <a:rPr lang="it-IT" dirty="0" smtClean="0"/>
              <a:t>1,1; 1,11; 1,24; 3,11-12; 5,7</a:t>
            </a:r>
          </a:p>
          <a:p>
            <a:pPr>
              <a:buNone/>
            </a:pPr>
            <a:r>
              <a:rPr lang="it-IT" dirty="0" smtClean="0"/>
              <a:t>Gesù è </a:t>
            </a:r>
            <a:r>
              <a:rPr lang="it-IT" b="1" dirty="0" smtClean="0"/>
              <a:t>il Cristo</a:t>
            </a:r>
            <a:r>
              <a:rPr lang="it-IT" dirty="0" smtClean="0"/>
              <a:t> (= Il Messia): 8,28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err="1" smtClean="0"/>
              <a:t>Gesè</a:t>
            </a:r>
            <a:r>
              <a:rPr lang="it-IT" dirty="0" smtClean="0"/>
              <a:t> è Il </a:t>
            </a:r>
            <a:r>
              <a:rPr lang="it-IT" b="1" dirty="0"/>
              <a:t>F</a:t>
            </a:r>
            <a:r>
              <a:rPr lang="it-IT" b="1" dirty="0" smtClean="0"/>
              <a:t>iglio di Dio</a:t>
            </a:r>
            <a:r>
              <a:rPr lang="it-IT" dirty="0" smtClean="0"/>
              <a:t>: 9,7; 13,9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277</Words>
  <Application>Microsoft Office PowerPoint</Application>
  <PresentationFormat>Presentazione su schermo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Equinozio</vt:lpstr>
      <vt:lpstr>“LUNGO LA STRADA”</vt:lpstr>
      <vt:lpstr>Diapositiva 2</vt:lpstr>
      <vt:lpstr>Contenuto </vt:lpstr>
      <vt:lpstr>Dal Giordano a Cesarea di Filippo 1,1-8,30</vt:lpstr>
      <vt:lpstr>Diapositiva 5</vt:lpstr>
      <vt:lpstr>Diapositiva 6</vt:lpstr>
      <vt:lpstr>Da Cesarea di Filippo  a Gerusalemme 8,27-16,8</vt:lpstr>
      <vt:lpstr>Diapositiva 8</vt:lpstr>
      <vt:lpstr>ILLUMINAZIONE UNIVERSALE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“LUNGO LA STRADA”</dc:title>
  <dc:creator> </dc:creator>
  <cp:lastModifiedBy> </cp:lastModifiedBy>
  <cp:revision>4</cp:revision>
  <dcterms:created xsi:type="dcterms:W3CDTF">2014-11-02T14:05:47Z</dcterms:created>
  <dcterms:modified xsi:type="dcterms:W3CDTF">2014-11-02T14:44:22Z</dcterms:modified>
</cp:coreProperties>
</file>